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1b5335d91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81b5335d91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82073d4f2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82073d4f2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82073d4f2d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82073d4f2d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82073d4f2d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82073d4f2d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82073d4f2d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82073d4f2d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82073d4f2d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82073d4f2d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82073d4f2d_0_4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82073d4f2d_0_4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18.jpg"/><Relationship Id="rId7" Type="http://schemas.openxmlformats.org/officeDocument/2006/relationships/image" Target="../media/image2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 flipH="1">
            <a:off x="47650" y="0"/>
            <a:ext cx="2007900" cy="5143500"/>
          </a:xfrm>
          <a:prstGeom prst="rtTriangle">
            <a:avLst/>
          </a:prstGeom>
          <a:gradFill>
            <a:gsLst>
              <a:gs pos="0">
                <a:schemeClr val="lt1"/>
              </a:gs>
              <a:gs pos="100000">
                <a:srgbClr val="5E90F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2052871" y="0"/>
            <a:ext cx="7137600" cy="51435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/>
          </p:nvPr>
        </p:nvSpPr>
        <p:spPr>
          <a:xfrm>
            <a:off x="3442250" y="1195250"/>
            <a:ext cx="5706000" cy="11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Broom: 컴퓨터 비전 기반의 </a:t>
            </a: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개인 맞춤형 사진 관리 서비스 개발</a:t>
            </a:r>
            <a:endParaRPr sz="3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"/>
          </p:nvPr>
        </p:nvSpPr>
        <p:spPr>
          <a:xfrm>
            <a:off x="3442250" y="2756525"/>
            <a:ext cx="2101200" cy="15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참여자</a:t>
            </a:r>
            <a:endParaRPr sz="13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정보컴퓨터공학부 조수영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정보컴퓨터공학부 정지민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정보컴퓨터공학부 이서연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지도교수</a:t>
            </a:r>
            <a:endParaRPr sz="13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박진선</a:t>
            </a:r>
            <a:endParaRPr sz="1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475" y="536775"/>
            <a:ext cx="2101199" cy="429892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7136150" y="4781575"/>
            <a:ext cx="2007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/>
          <p:nvPr/>
        </p:nvSpPr>
        <p:spPr>
          <a:xfrm>
            <a:off x="0" y="75"/>
            <a:ext cx="531300" cy="51435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662925" y="149425"/>
            <a:ext cx="18690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latin typeface="Malgun Gothic"/>
                <a:ea typeface="Malgun Gothic"/>
                <a:cs typeface="Malgun Gothic"/>
                <a:sym typeface="Malgun Gothic"/>
              </a:rPr>
              <a:t>1. </a:t>
            </a:r>
            <a:r>
              <a:rPr lang="ko" sz="2000" b="1">
                <a:solidFill>
                  <a:srgbClr val="223059"/>
                </a:solidFill>
                <a:latin typeface="Malgun Gothic"/>
                <a:ea typeface="Malgun Gothic"/>
                <a:cs typeface="Malgun Gothic"/>
                <a:sym typeface="Malgun Gothic"/>
              </a:rPr>
              <a:t>연구 배경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3036676" y="1011575"/>
            <a:ext cx="35670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스마트폰 사진의 과잉 생산과 관리의 피로감 증가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7" name="Google Shape;67;p14"/>
          <p:cNvSpPr/>
          <p:nvPr/>
        </p:nvSpPr>
        <p:spPr>
          <a:xfrm>
            <a:off x="3026339" y="1883981"/>
            <a:ext cx="35769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사용자에게 의존하는 비효율적인 수동 정리 방식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3024751" y="1447778"/>
            <a:ext cx="35670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기존 사진 관리 시스템의 획일적이고 단순한 분류 기준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4"/>
          <p:cNvSpPr/>
          <p:nvPr/>
        </p:nvSpPr>
        <p:spPr>
          <a:xfrm rot="5400000">
            <a:off x="4475498" y="2416909"/>
            <a:ext cx="674700" cy="8544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5E90F2"/>
          </a:solidFill>
          <a:ln>
            <a:noFill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95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3042630" y="3356995"/>
            <a:ext cx="35670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지능형 이미지 필터링 시스템 구축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3032293" y="4229401"/>
            <a:ext cx="35769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통합 모바일 애플리케이션 서비스 개발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4"/>
          <p:cNvSpPr/>
          <p:nvPr/>
        </p:nvSpPr>
        <p:spPr>
          <a:xfrm>
            <a:off x="3030705" y="3793198"/>
            <a:ext cx="35670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사용자 주도형 맞춤 분류 기능 개발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rgbClr val="CCCCCC"/>
                </a:solidFill>
              </a:rPr>
              <a:t>2025년 전기 졸업과제 분과 A 01팀</a:t>
            </a:r>
            <a:endParaRPr sz="800" b="1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2821650" y="1908455"/>
            <a:ext cx="3508800" cy="1333500"/>
          </a:xfrm>
          <a:prstGeom prst="roundRect">
            <a:avLst>
              <a:gd name="adj" fmla="val 13436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9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9" name="Google Shape;79;p15"/>
          <p:cNvCxnSpPr>
            <a:stCxn id="80" idx="3"/>
            <a:endCxn id="81" idx="1"/>
          </p:cNvCxnSpPr>
          <p:nvPr/>
        </p:nvCxnSpPr>
        <p:spPr>
          <a:xfrm>
            <a:off x="909438" y="3926023"/>
            <a:ext cx="5896500" cy="14100"/>
          </a:xfrm>
          <a:prstGeom prst="straightConnector1">
            <a:avLst/>
          </a:prstGeom>
          <a:noFill/>
          <a:ln w="32000" cap="flat" cmpd="sng">
            <a:solidFill>
              <a:srgbClr val="99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" name="Google Shape;82;p15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0" y="4835600"/>
            <a:ext cx="9144000" cy="3078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0" y="0"/>
            <a:ext cx="9144000" cy="6747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 idx="4294967295"/>
          </p:nvPr>
        </p:nvSpPr>
        <p:spPr>
          <a:xfrm>
            <a:off x="84375" y="87114"/>
            <a:ext cx="914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2. 지능형 이미지 필터링 (Unified Classification)</a:t>
            </a:r>
            <a:endParaRPr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7" name="Google Shape;87;p15"/>
          <p:cNvGrpSpPr/>
          <p:nvPr/>
        </p:nvGrpSpPr>
        <p:grpSpPr>
          <a:xfrm>
            <a:off x="6787649" y="3291819"/>
            <a:ext cx="2261109" cy="1174189"/>
            <a:chOff x="14188250" y="11435563"/>
            <a:chExt cx="4473900" cy="2717400"/>
          </a:xfrm>
        </p:grpSpPr>
        <p:sp>
          <p:nvSpPr>
            <p:cNvPr id="88" name="Google Shape;88;p15"/>
            <p:cNvSpPr/>
            <p:nvPr/>
          </p:nvSpPr>
          <p:spPr>
            <a:xfrm>
              <a:off x="14188250" y="11435563"/>
              <a:ext cx="4473900" cy="2717400"/>
            </a:xfrm>
            <a:prstGeom prst="roundRect">
              <a:avLst>
                <a:gd name="adj" fmla="val 16667"/>
              </a:avLst>
            </a:prstGeom>
            <a:solidFill>
              <a:srgbClr val="D9D2E9"/>
            </a:solidFill>
            <a:ln w="35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100" tIns="34100" rIns="34100" bIns="341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6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5"/>
            <p:cNvSpPr txBox="1"/>
            <p:nvPr/>
          </p:nvSpPr>
          <p:spPr>
            <a:xfrm>
              <a:off x="15107750" y="11473693"/>
              <a:ext cx="2634900" cy="55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6225" tIns="46225" rIns="46225" bIns="462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6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Unified Classification</a:t>
              </a:r>
              <a:endParaRPr sz="96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0" name="Google Shape;90;p15"/>
          <p:cNvSpPr/>
          <p:nvPr/>
        </p:nvSpPr>
        <p:spPr>
          <a:xfrm>
            <a:off x="2516311" y="3623856"/>
            <a:ext cx="864900" cy="607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Generate Confidence Scores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3450114" y="3623857"/>
            <a:ext cx="894000" cy="607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Find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Highest Score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4407846" y="3623840"/>
            <a:ext cx="894000" cy="6072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Apply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Confidence Filter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3" name="Google Shape;93;p15"/>
          <p:cNvGrpSpPr/>
          <p:nvPr/>
        </p:nvGrpSpPr>
        <p:grpSpPr>
          <a:xfrm>
            <a:off x="5365469" y="3623857"/>
            <a:ext cx="1030183" cy="607175"/>
            <a:chOff x="13103663" y="7767057"/>
            <a:chExt cx="2453400" cy="1446000"/>
          </a:xfrm>
        </p:grpSpPr>
        <p:sp>
          <p:nvSpPr>
            <p:cNvPr id="94" name="Google Shape;94;p15"/>
            <p:cNvSpPr/>
            <p:nvPr/>
          </p:nvSpPr>
          <p:spPr>
            <a:xfrm>
              <a:off x="13103663" y="7767057"/>
              <a:ext cx="2453400" cy="1446000"/>
            </a:xfrm>
            <a:prstGeom prst="roundRect">
              <a:avLst>
                <a:gd name="adj" fmla="val 16667"/>
              </a:avLst>
            </a:prstGeom>
            <a:solidFill>
              <a:srgbClr val="D9D2E9"/>
            </a:solidFill>
            <a:ln w="29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8325" tIns="28325" rIns="28325" bIns="283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Filtered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13184375" y="8366700"/>
              <a:ext cx="2292000" cy="661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9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8325" tIns="28325" rIns="28325" bIns="283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best score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≥ threshold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81;p15"/>
          <p:cNvSpPr/>
          <p:nvPr/>
        </p:nvSpPr>
        <p:spPr>
          <a:xfrm>
            <a:off x="6805821" y="3568454"/>
            <a:ext cx="429300" cy="74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8200" tIns="18200" rIns="18200" bIns="182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8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5"/>
          <p:cNvSpPr txBox="1"/>
          <p:nvPr/>
        </p:nvSpPr>
        <p:spPr>
          <a:xfrm>
            <a:off x="6906067" y="3573402"/>
            <a:ext cx="228600" cy="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075" tIns="23075" rIns="23075" bIns="230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04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Blur</a:t>
            </a:r>
            <a:endParaRPr sz="504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7252292" y="3568454"/>
            <a:ext cx="429300" cy="74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8200" tIns="18200" rIns="18200" bIns="182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8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7352538" y="3573402"/>
            <a:ext cx="228600" cy="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075" tIns="23075" rIns="23075" bIns="230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04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Chat</a:t>
            </a:r>
            <a:endParaRPr sz="504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7698253" y="3568474"/>
            <a:ext cx="429300" cy="74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8200" tIns="18200" rIns="18200" bIns="182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8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/>
          <p:nvPr/>
        </p:nvSpPr>
        <p:spPr>
          <a:xfrm>
            <a:off x="8144773" y="3568474"/>
            <a:ext cx="429300" cy="74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8200" tIns="18200" rIns="18200" bIns="182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8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8591292" y="3568474"/>
            <a:ext cx="429300" cy="743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8200" tIns="18200" rIns="18200" bIns="182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78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7749668" y="3573404"/>
            <a:ext cx="326700" cy="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075" tIns="23075" rIns="23075" bIns="230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04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Document</a:t>
            </a:r>
            <a:endParaRPr sz="504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8158542" y="3573402"/>
            <a:ext cx="408300" cy="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075" tIns="23075" rIns="23075" bIns="230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04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HighContrast</a:t>
            </a:r>
            <a:endParaRPr sz="504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8655654" y="3573404"/>
            <a:ext cx="300300" cy="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3075" tIns="23075" rIns="23075" bIns="2307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504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NoObject</a:t>
            </a:r>
            <a:endParaRPr sz="504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5" name="Google Shape;105;p15"/>
          <p:cNvGrpSpPr/>
          <p:nvPr/>
        </p:nvGrpSpPr>
        <p:grpSpPr>
          <a:xfrm>
            <a:off x="6840009" y="3745008"/>
            <a:ext cx="359765" cy="450630"/>
            <a:chOff x="16295977" y="5226668"/>
            <a:chExt cx="995202" cy="1246556"/>
          </a:xfrm>
        </p:grpSpPr>
        <p:pic>
          <p:nvPicPr>
            <p:cNvPr id="106" name="Google Shape;106;p15" title="blur3_0.jpg"/>
            <p:cNvPicPr preferRelativeResize="0"/>
            <p:nvPr/>
          </p:nvPicPr>
          <p:blipFill rotWithShape="1">
            <a:blip r:embed="rId3">
              <a:alphaModFix/>
            </a:blip>
            <a:srcRect l="12502" r="12495"/>
            <a:stretch/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07" name="Google Shape;107;p15" title="blur2_0.jp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6413678" y="5226668"/>
              <a:ext cx="877501" cy="117001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108" name="Google Shape;108;p15"/>
          <p:cNvGrpSpPr/>
          <p:nvPr/>
        </p:nvGrpSpPr>
        <p:grpSpPr>
          <a:xfrm>
            <a:off x="7286847" y="3745008"/>
            <a:ext cx="359765" cy="450630"/>
            <a:chOff x="16295977" y="5226668"/>
            <a:chExt cx="995201" cy="1246556"/>
          </a:xfrm>
        </p:grpSpPr>
        <p:pic>
          <p:nvPicPr>
            <p:cNvPr id="109" name="Google Shape;109;p15" title="chat2.jpg_0.png"/>
            <p:cNvPicPr preferRelativeResize="0"/>
            <p:nvPr/>
          </p:nvPicPr>
          <p:blipFill rotWithShape="1">
            <a:blip r:embed="rId5">
              <a:alphaModFix/>
            </a:blip>
            <a:srcRect t="16812" b="16812"/>
            <a:stretch/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0" name="Google Shape;110;p15" title="chat3.jpg"/>
            <p:cNvPicPr preferRelativeResize="0"/>
            <p:nvPr/>
          </p:nvPicPr>
          <p:blipFill rotWithShape="1">
            <a:blip r:embed="rId6">
              <a:alphaModFix/>
            </a:blip>
            <a:srcRect t="19238" b="19238"/>
            <a:stretch/>
          </p:blipFill>
          <p:spPr>
            <a:xfrm>
              <a:off x="16413678" y="5226668"/>
              <a:ext cx="877501" cy="117001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111" name="Google Shape;111;p15"/>
          <p:cNvGrpSpPr/>
          <p:nvPr/>
        </p:nvGrpSpPr>
        <p:grpSpPr>
          <a:xfrm>
            <a:off x="7733343" y="3745008"/>
            <a:ext cx="359765" cy="450630"/>
            <a:chOff x="16295977" y="5226668"/>
            <a:chExt cx="995202" cy="1246556"/>
          </a:xfrm>
        </p:grpSpPr>
        <p:pic>
          <p:nvPicPr>
            <p:cNvPr id="112" name="Google Shape;112;p15" title="document1.jpg"/>
            <p:cNvPicPr preferRelativeResize="0"/>
            <p:nvPr/>
          </p:nvPicPr>
          <p:blipFill rotWithShape="1">
            <a:blip r:embed="rId7">
              <a:alphaModFix/>
            </a:blip>
            <a:srcRect l="21888" r="21888"/>
            <a:stretch/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3" name="Google Shape;113;p15" title="document2_0.jpg"/>
            <p:cNvPicPr preferRelativeResize="0"/>
            <p:nvPr/>
          </p:nvPicPr>
          <p:blipFill rotWithShape="1">
            <a:blip r:embed="rId8">
              <a:alphaModFix/>
            </a:blip>
            <a:srcRect l="21875" r="21875"/>
            <a:stretch/>
          </p:blipFill>
          <p:spPr>
            <a:xfrm>
              <a:off x="16413678" y="5226668"/>
              <a:ext cx="877501" cy="1170013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114" name="Google Shape;114;p15"/>
          <p:cNvGrpSpPr/>
          <p:nvPr/>
        </p:nvGrpSpPr>
        <p:grpSpPr>
          <a:xfrm>
            <a:off x="8179619" y="3745008"/>
            <a:ext cx="359765" cy="450630"/>
            <a:chOff x="16295977" y="5226668"/>
            <a:chExt cx="995202" cy="1246556"/>
          </a:xfrm>
        </p:grpSpPr>
        <p:pic>
          <p:nvPicPr>
            <p:cNvPr id="115" name="Google Shape;115;p15" title="highcont3.png"/>
            <p:cNvPicPr preferRelativeResize="0"/>
            <p:nvPr/>
          </p:nvPicPr>
          <p:blipFill rotWithShape="1">
            <a:blip r:embed="rId9">
              <a:alphaModFix/>
            </a:blip>
            <a:srcRect l="12502" r="12495"/>
            <a:stretch/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6" name="Google Shape;116;p15" title="highcont2.jpg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16413678" y="5226668"/>
              <a:ext cx="877501" cy="117001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117" name="Google Shape;117;p15"/>
          <p:cNvGrpSpPr/>
          <p:nvPr/>
        </p:nvGrpSpPr>
        <p:grpSpPr>
          <a:xfrm>
            <a:off x="8625888" y="3745008"/>
            <a:ext cx="359765" cy="450630"/>
            <a:chOff x="16295977" y="5226668"/>
            <a:chExt cx="995202" cy="1246556"/>
          </a:xfrm>
        </p:grpSpPr>
        <p:pic>
          <p:nvPicPr>
            <p:cNvPr id="118" name="Google Shape;118;p15" title="noobject1_0.jpg"/>
            <p:cNvPicPr preferRelativeResize="0"/>
            <p:nvPr/>
          </p:nvPicPr>
          <p:blipFill rotWithShape="1">
            <a:blip r:embed="rId11">
              <a:alphaModFix/>
            </a:blip>
            <a:srcRect l="25000" r="25000"/>
            <a:stretch/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19" name="Google Shape;119;p15" title="highcont13.png"/>
            <p:cNvPicPr preferRelativeResize="0"/>
            <p:nvPr/>
          </p:nvPicPr>
          <p:blipFill rotWithShape="1">
            <a:blip r:embed="rId12">
              <a:alphaModFix/>
            </a:blip>
            <a:srcRect t="5316" b="5325"/>
            <a:stretch/>
          </p:blipFill>
          <p:spPr>
            <a:xfrm>
              <a:off x="16413678" y="5226668"/>
              <a:ext cx="877501" cy="1170013"/>
            </a:xfrm>
            <a:prstGeom prst="rect">
              <a:avLst/>
            </a:prstGeom>
            <a:noFill/>
            <a:ln w="37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120" name="Google Shape;120;p15"/>
          <p:cNvSpPr/>
          <p:nvPr/>
        </p:nvSpPr>
        <p:spPr>
          <a:xfrm>
            <a:off x="0" y="4835600"/>
            <a:ext cx="9144000" cy="3078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grpSp>
        <p:nvGrpSpPr>
          <p:cNvPr id="121" name="Google Shape;121;p15"/>
          <p:cNvGrpSpPr/>
          <p:nvPr/>
        </p:nvGrpSpPr>
        <p:grpSpPr>
          <a:xfrm>
            <a:off x="1154273" y="777567"/>
            <a:ext cx="1000591" cy="3955166"/>
            <a:chOff x="1899625" y="1005095"/>
            <a:chExt cx="2060100" cy="9245363"/>
          </a:xfrm>
        </p:grpSpPr>
        <p:sp>
          <p:nvSpPr>
            <p:cNvPr id="122" name="Google Shape;122;p15"/>
            <p:cNvSpPr/>
            <p:nvPr/>
          </p:nvSpPr>
          <p:spPr>
            <a:xfrm>
              <a:off x="1899625" y="1345258"/>
              <a:ext cx="2060100" cy="8905200"/>
            </a:xfrm>
            <a:prstGeom prst="roundRect">
              <a:avLst>
                <a:gd name="adj" fmla="val 16667"/>
              </a:avLst>
            </a:prstGeom>
            <a:noFill/>
            <a:ln w="9250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44400" tIns="44400" rIns="44400" bIns="444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79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5"/>
            <p:cNvSpPr txBox="1"/>
            <p:nvPr/>
          </p:nvSpPr>
          <p:spPr>
            <a:xfrm>
              <a:off x="2269225" y="1005095"/>
              <a:ext cx="1320900" cy="399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44400" tIns="44400" rIns="44400" bIns="4440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22" b="1">
                  <a:solidFill>
                    <a:srgbClr val="9900FF"/>
                  </a:solidFill>
                  <a:latin typeface="Calibri"/>
                  <a:ea typeface="Calibri"/>
                  <a:cs typeface="Calibri"/>
                  <a:sym typeface="Calibri"/>
                </a:rPr>
                <a:t>pre-trained</a:t>
              </a:r>
              <a:endParaRPr sz="922" b="1">
                <a:solidFill>
                  <a:srgbClr val="9900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24" name="Google Shape;124;p15"/>
          <p:cNvCxnSpPr>
            <a:stCxn id="125" idx="2"/>
            <a:endCxn id="126" idx="0"/>
          </p:cNvCxnSpPr>
          <p:nvPr/>
        </p:nvCxnSpPr>
        <p:spPr>
          <a:xfrm>
            <a:off x="1651650" y="1440336"/>
            <a:ext cx="3000" cy="1856700"/>
          </a:xfrm>
          <a:prstGeom prst="straightConnector1">
            <a:avLst/>
          </a:prstGeom>
          <a:noFill/>
          <a:ln w="18525" cap="flat" cmpd="sng">
            <a:solidFill>
              <a:srgbClr val="99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5" name="Google Shape;125;p15"/>
          <p:cNvSpPr/>
          <p:nvPr/>
        </p:nvSpPr>
        <p:spPr>
          <a:xfrm>
            <a:off x="1210200" y="1093836"/>
            <a:ext cx="882900" cy="3465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34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2775" tIns="32775" rIns="32775" bIns="327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22" b="1">
                <a:latin typeface="Calibri"/>
                <a:ea typeface="Calibri"/>
                <a:cs typeface="Calibri"/>
                <a:sym typeface="Calibri"/>
              </a:rPr>
              <a:t>Train Image</a:t>
            </a:r>
            <a:endParaRPr sz="922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1205320" y="2278664"/>
            <a:ext cx="897600" cy="3465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34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2775" tIns="32775" rIns="32775" bIns="327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22" b="1">
                <a:latin typeface="Calibri"/>
                <a:ea typeface="Calibri"/>
                <a:cs typeface="Calibri"/>
                <a:sym typeface="Calibri"/>
              </a:rPr>
              <a:t>1. Head Training</a:t>
            </a:r>
            <a:endParaRPr sz="922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5"/>
          <p:cNvSpPr/>
          <p:nvPr/>
        </p:nvSpPr>
        <p:spPr>
          <a:xfrm>
            <a:off x="1212677" y="2669369"/>
            <a:ext cx="882900" cy="3801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34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2775" tIns="32775" rIns="32775" bIns="327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22" b="1">
                <a:latin typeface="Calibri"/>
                <a:ea typeface="Calibri"/>
                <a:cs typeface="Calibri"/>
                <a:sym typeface="Calibri"/>
              </a:rPr>
              <a:t>2. Fine-Tuning</a:t>
            </a:r>
            <a:endParaRPr sz="922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9" name="Google Shape;129;p15"/>
          <p:cNvGrpSpPr/>
          <p:nvPr/>
        </p:nvGrpSpPr>
        <p:grpSpPr>
          <a:xfrm>
            <a:off x="1213004" y="3297185"/>
            <a:ext cx="883294" cy="1285308"/>
            <a:chOff x="2746250" y="6244750"/>
            <a:chExt cx="1818600" cy="2646300"/>
          </a:xfrm>
        </p:grpSpPr>
        <p:sp>
          <p:nvSpPr>
            <p:cNvPr id="126" name="Google Shape;126;p15"/>
            <p:cNvSpPr/>
            <p:nvPr/>
          </p:nvSpPr>
          <p:spPr>
            <a:xfrm>
              <a:off x="2746250" y="6244750"/>
              <a:ext cx="1818600" cy="2646300"/>
            </a:xfrm>
            <a:prstGeom prst="roundRect">
              <a:avLst>
                <a:gd name="adj" fmla="val 16667"/>
              </a:avLst>
            </a:prstGeom>
            <a:solidFill>
              <a:srgbClr val="D9D2E9"/>
            </a:solidFill>
            <a:ln w="340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2775" tIns="32775" rIns="32775" bIns="327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22" b="1">
                  <a:latin typeface="Calibri"/>
                  <a:ea typeface="Calibri"/>
                  <a:cs typeface="Calibri"/>
                  <a:sym typeface="Calibri"/>
                </a:rPr>
                <a:t>Unified Model</a:t>
              </a: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22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2880950" y="7089476"/>
              <a:ext cx="1550400" cy="17016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340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2775" tIns="32775" rIns="32775" bIns="327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 b="1">
                  <a:latin typeface="Calibri"/>
                  <a:ea typeface="Calibri"/>
                  <a:cs typeface="Calibri"/>
                  <a:sym typeface="Calibri"/>
                </a:rPr>
                <a:t>&lt; CLASS &gt;</a:t>
              </a:r>
              <a:endParaRPr sz="728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>
                  <a:latin typeface="Calibri"/>
                  <a:ea typeface="Calibri"/>
                  <a:cs typeface="Calibri"/>
                  <a:sym typeface="Calibri"/>
                </a:rPr>
                <a:t>Blur</a:t>
              </a:r>
              <a:endParaRPr sz="728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>
                  <a:latin typeface="Calibri"/>
                  <a:ea typeface="Calibri"/>
                  <a:cs typeface="Calibri"/>
                  <a:sym typeface="Calibri"/>
                </a:rPr>
                <a:t>Chat</a:t>
              </a:r>
              <a:endParaRPr sz="728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>
                  <a:latin typeface="Calibri"/>
                  <a:ea typeface="Calibri"/>
                  <a:cs typeface="Calibri"/>
                  <a:sym typeface="Calibri"/>
                </a:rPr>
                <a:t>Document</a:t>
              </a:r>
              <a:endParaRPr sz="728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>
                  <a:latin typeface="Calibri"/>
                  <a:ea typeface="Calibri"/>
                  <a:cs typeface="Calibri"/>
                  <a:sym typeface="Calibri"/>
                </a:rPr>
                <a:t>High Contrast</a:t>
              </a:r>
              <a:endParaRPr sz="728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728">
                  <a:latin typeface="Calibri"/>
                  <a:ea typeface="Calibri"/>
                  <a:cs typeface="Calibri"/>
                  <a:sym typeface="Calibri"/>
                </a:rPr>
                <a:t>No Object</a:t>
              </a:r>
              <a:endParaRPr sz="728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1" name="Google Shape;131;p15"/>
          <p:cNvSpPr/>
          <p:nvPr/>
        </p:nvSpPr>
        <p:spPr>
          <a:xfrm>
            <a:off x="1212871" y="1642871"/>
            <a:ext cx="882900" cy="4329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340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2775" tIns="32775" rIns="32775" bIns="327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22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MobileNet</a:t>
            </a:r>
            <a:endParaRPr sz="922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95238" y="3464773"/>
            <a:ext cx="814200" cy="9225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7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097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7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Gallery</a:t>
            </a:r>
            <a:endParaRPr sz="1097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97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97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5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33" name="Google Shape;133;p15"/>
          <p:cNvSpPr/>
          <p:nvPr/>
        </p:nvSpPr>
        <p:spPr>
          <a:xfrm>
            <a:off x="3071656" y="2171547"/>
            <a:ext cx="30093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>
                <a:latin typeface="Malgun Gothic"/>
                <a:ea typeface="Malgun Gothic"/>
                <a:cs typeface="Malgun Gothic"/>
                <a:sym typeface="Malgun Gothic"/>
              </a:rPr>
              <a:t>전이 학습 (Transfer Learning)</a:t>
            </a:r>
            <a:endParaRPr sz="1022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15"/>
          <p:cNvSpPr/>
          <p:nvPr/>
        </p:nvSpPr>
        <p:spPr>
          <a:xfrm>
            <a:off x="3062936" y="2825966"/>
            <a:ext cx="30177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>
                <a:latin typeface="Malgun Gothic"/>
                <a:ea typeface="Malgun Gothic"/>
                <a:cs typeface="Malgun Gothic"/>
                <a:sym typeface="Malgun Gothic"/>
              </a:rPr>
              <a:t>클래스별 임계값을 적용하여 필터링</a:t>
            </a:r>
            <a:endParaRPr sz="1022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" name="Google Shape;135;p15"/>
          <p:cNvSpPr/>
          <p:nvPr/>
        </p:nvSpPr>
        <p:spPr>
          <a:xfrm>
            <a:off x="3061596" y="2498756"/>
            <a:ext cx="30093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>
                <a:latin typeface="Malgun Gothic"/>
                <a:ea typeface="Malgun Gothic"/>
                <a:cs typeface="Malgun Gothic"/>
                <a:sym typeface="Malgun Gothic"/>
              </a:rPr>
              <a:t>2단계 훈련 전략 (Head Training + Fine-Tuning)</a:t>
            </a:r>
            <a:endParaRPr sz="1022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15"/>
          <p:cNvSpPr txBox="1"/>
          <p:nvPr/>
        </p:nvSpPr>
        <p:spPr>
          <a:xfrm>
            <a:off x="2982466" y="1811738"/>
            <a:ext cx="5952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15"/>
          <p:cNvSpPr/>
          <p:nvPr/>
        </p:nvSpPr>
        <p:spPr>
          <a:xfrm>
            <a:off x="2813400" y="1134238"/>
            <a:ext cx="3517200" cy="54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저품질 또는 정리 대상 사진을 자동으로 식별 및 분류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15"/>
          <p:cNvSpPr txBox="1"/>
          <p:nvPr/>
        </p:nvSpPr>
        <p:spPr>
          <a:xfrm>
            <a:off x="3030925" y="1017724"/>
            <a:ext cx="4983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목표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6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44" name="Google Shape;144;p16"/>
          <p:cNvSpPr/>
          <p:nvPr/>
        </p:nvSpPr>
        <p:spPr>
          <a:xfrm>
            <a:off x="0" y="4835600"/>
            <a:ext cx="9144000" cy="3078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145" name="Google Shape;145;p16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0" y="0"/>
            <a:ext cx="9144000" cy="6747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147" name="Google Shape;147;p16"/>
          <p:cNvSpPr txBox="1">
            <a:spLocks noGrp="1"/>
          </p:cNvSpPr>
          <p:nvPr>
            <p:ph type="title" idx="4294967295"/>
          </p:nvPr>
        </p:nvSpPr>
        <p:spPr>
          <a:xfrm>
            <a:off x="84375" y="87114"/>
            <a:ext cx="914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3. 유사 이미지 군집화 (Similar Clustering)</a:t>
            </a:r>
            <a:endParaRPr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48" name="Google Shape;148;p16"/>
          <p:cNvCxnSpPr>
            <a:stCxn id="149" idx="3"/>
            <a:endCxn id="150" idx="1"/>
          </p:cNvCxnSpPr>
          <p:nvPr/>
        </p:nvCxnSpPr>
        <p:spPr>
          <a:xfrm>
            <a:off x="793125" y="1635878"/>
            <a:ext cx="6078900" cy="9600"/>
          </a:xfrm>
          <a:prstGeom prst="straightConnector1">
            <a:avLst/>
          </a:prstGeom>
          <a:noFill/>
          <a:ln w="32000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" name="Google Shape;151;p16"/>
          <p:cNvSpPr/>
          <p:nvPr/>
        </p:nvSpPr>
        <p:spPr>
          <a:xfrm>
            <a:off x="3551674" y="1205370"/>
            <a:ext cx="962400" cy="8670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All Pairs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SImilarity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Matrix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Calculation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2" name="Google Shape;152;p16"/>
          <p:cNvGrpSpPr/>
          <p:nvPr/>
        </p:nvGrpSpPr>
        <p:grpSpPr>
          <a:xfrm>
            <a:off x="6872030" y="1113909"/>
            <a:ext cx="2021755" cy="1049954"/>
            <a:chOff x="16032850" y="4476087"/>
            <a:chExt cx="4473900" cy="2323421"/>
          </a:xfrm>
        </p:grpSpPr>
        <p:sp>
          <p:nvSpPr>
            <p:cNvPr id="150" name="Google Shape;150;p16"/>
            <p:cNvSpPr/>
            <p:nvPr/>
          </p:nvSpPr>
          <p:spPr>
            <a:xfrm>
              <a:off x="16032850" y="4505108"/>
              <a:ext cx="4473900" cy="2294400"/>
            </a:xfrm>
            <a:prstGeom prst="roundRect">
              <a:avLst>
                <a:gd name="adj" fmla="val 16667"/>
              </a:avLst>
            </a:prstGeom>
            <a:solidFill>
              <a:srgbClr val="CFE2F3"/>
            </a:solidFill>
            <a:ln w="3175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0475" tIns="30475" rIns="30475" bIns="304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68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6"/>
            <p:cNvSpPr txBox="1"/>
            <p:nvPr/>
          </p:nvSpPr>
          <p:spPr>
            <a:xfrm>
              <a:off x="17107750" y="4476087"/>
              <a:ext cx="2324100" cy="514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1325" tIns="41325" rIns="41325" bIns="413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68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Similar Clustering</a:t>
              </a:r>
              <a:endParaRPr sz="968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" name="Google Shape;154;p16"/>
          <p:cNvGrpSpPr/>
          <p:nvPr/>
        </p:nvGrpSpPr>
        <p:grpSpPr>
          <a:xfrm>
            <a:off x="6896885" y="1349421"/>
            <a:ext cx="638399" cy="746052"/>
            <a:chOff x="16087850" y="4915615"/>
            <a:chExt cx="1412700" cy="1650923"/>
          </a:xfrm>
        </p:grpSpPr>
        <p:sp>
          <p:nvSpPr>
            <p:cNvPr id="155" name="Google Shape;155;p16"/>
            <p:cNvSpPr/>
            <p:nvPr/>
          </p:nvSpPr>
          <p:spPr>
            <a:xfrm>
              <a:off x="16087850" y="4957639"/>
              <a:ext cx="1412700" cy="1608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7775" tIns="17775" rIns="17775" bIns="177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2"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6" name="Google Shape;15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295977" y="5303222"/>
              <a:ext cx="877501" cy="1170002"/>
            </a:xfrm>
            <a:prstGeom prst="rect">
              <a:avLst/>
            </a:prstGeom>
            <a:noFill/>
            <a:ln w="46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57" name="Google Shape;15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6413678" y="5226668"/>
              <a:ext cx="877501" cy="1170012"/>
            </a:xfrm>
            <a:prstGeom prst="rect">
              <a:avLst/>
            </a:prstGeom>
            <a:noFill/>
            <a:ln w="46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158" name="Google Shape;158;p16"/>
            <p:cNvSpPr txBox="1"/>
            <p:nvPr/>
          </p:nvSpPr>
          <p:spPr>
            <a:xfrm>
              <a:off x="16474750" y="4915615"/>
              <a:ext cx="646800" cy="31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2575" tIns="22575" rIns="22575" bIns="2257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32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group1</a:t>
              </a:r>
              <a:endParaRPr sz="63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7563709" y="1349420"/>
            <a:ext cx="638399" cy="746031"/>
            <a:chOff x="17563450" y="4915613"/>
            <a:chExt cx="1412700" cy="1650876"/>
          </a:xfrm>
        </p:grpSpPr>
        <p:sp>
          <p:nvSpPr>
            <p:cNvPr id="160" name="Google Shape;160;p16"/>
            <p:cNvSpPr/>
            <p:nvPr/>
          </p:nvSpPr>
          <p:spPr>
            <a:xfrm>
              <a:off x="17563450" y="4957589"/>
              <a:ext cx="1412700" cy="1608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7775" tIns="17775" rIns="17775" bIns="177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2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161;p16"/>
            <p:cNvGrpSpPr/>
            <p:nvPr/>
          </p:nvGrpSpPr>
          <p:grpSpPr>
            <a:xfrm>
              <a:off x="17771522" y="4915613"/>
              <a:ext cx="995154" cy="1557493"/>
              <a:chOff x="11828096" y="18268307"/>
              <a:chExt cx="1454266" cy="2276039"/>
            </a:xfrm>
          </p:grpSpPr>
          <p:pic>
            <p:nvPicPr>
              <p:cNvPr id="162" name="Google Shape;162;p16" title="similar_pineapple2_0.jpg"/>
              <p:cNvPicPr preferRelativeResize="0"/>
              <p:nvPr/>
            </p:nvPicPr>
            <p:blipFill rotWithShape="1">
              <a:blip r:embed="rId5">
                <a:alphaModFix/>
              </a:blip>
              <a:srcRect l="21875" r="21875"/>
              <a:stretch/>
            </p:blipFill>
            <p:spPr>
              <a:xfrm>
                <a:off x="11828096" y="18834640"/>
                <a:ext cx="1282273" cy="1709706"/>
              </a:xfrm>
              <a:prstGeom prst="rect">
                <a:avLst/>
              </a:prstGeom>
              <a:noFill/>
              <a:ln w="46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pic>
            <p:nvPicPr>
              <p:cNvPr id="163" name="Google Shape;163;p16" title="similar_pineapple1_0.jpg"/>
              <p:cNvPicPr preferRelativeResize="0"/>
              <p:nvPr/>
            </p:nvPicPr>
            <p:blipFill rotWithShape="1">
              <a:blip r:embed="rId6">
                <a:alphaModFix/>
              </a:blip>
              <a:srcRect l="21875" r="21875"/>
              <a:stretch/>
            </p:blipFill>
            <p:spPr>
              <a:xfrm>
                <a:off x="12000088" y="18722773"/>
                <a:ext cx="1282273" cy="1709718"/>
              </a:xfrm>
              <a:prstGeom prst="rect">
                <a:avLst/>
              </a:prstGeom>
              <a:noFill/>
              <a:ln w="46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64" name="Google Shape;164;p16"/>
              <p:cNvSpPr txBox="1"/>
              <p:nvPr/>
            </p:nvSpPr>
            <p:spPr>
              <a:xfrm>
                <a:off x="12083598" y="18268307"/>
                <a:ext cx="945300" cy="46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2575" tIns="22575" rIns="22575" bIns="2257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632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group2</a:t>
                </a:r>
                <a:endParaRPr sz="632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5" name="Google Shape;165;p16"/>
          <p:cNvGrpSpPr/>
          <p:nvPr/>
        </p:nvGrpSpPr>
        <p:grpSpPr>
          <a:xfrm>
            <a:off x="8230532" y="1352564"/>
            <a:ext cx="638399" cy="742887"/>
            <a:chOff x="19039050" y="4922569"/>
            <a:chExt cx="1412700" cy="1643920"/>
          </a:xfrm>
        </p:grpSpPr>
        <p:sp>
          <p:nvSpPr>
            <p:cNvPr id="166" name="Google Shape;166;p16"/>
            <p:cNvSpPr/>
            <p:nvPr/>
          </p:nvSpPr>
          <p:spPr>
            <a:xfrm>
              <a:off x="19039050" y="4957589"/>
              <a:ext cx="1412700" cy="1608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7775" tIns="17775" rIns="17775" bIns="177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72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7" name="Google Shape;167;p16"/>
            <p:cNvGrpSpPr/>
            <p:nvPr/>
          </p:nvGrpSpPr>
          <p:grpSpPr>
            <a:xfrm>
              <a:off x="19247178" y="4922569"/>
              <a:ext cx="995202" cy="1556445"/>
              <a:chOff x="16859878" y="6419419"/>
              <a:chExt cx="995202" cy="1556445"/>
            </a:xfrm>
          </p:grpSpPr>
          <p:pic>
            <p:nvPicPr>
              <p:cNvPr id="168" name="Google Shape;168;p16" title="similar_curry2_0.jpg"/>
              <p:cNvPicPr preferRelativeResize="0"/>
              <p:nvPr/>
            </p:nvPicPr>
            <p:blipFill rotWithShape="1">
              <a:blip r:embed="rId7">
                <a:alphaModFix/>
              </a:blip>
              <a:srcRect l="21875" r="21875"/>
              <a:stretch/>
            </p:blipFill>
            <p:spPr>
              <a:xfrm>
                <a:off x="16859878" y="6805854"/>
                <a:ext cx="877501" cy="1170010"/>
              </a:xfrm>
              <a:prstGeom prst="rect">
                <a:avLst/>
              </a:prstGeom>
              <a:noFill/>
              <a:ln w="46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pic>
            <p:nvPicPr>
              <p:cNvPr id="169" name="Google Shape;169;p16" title="similar_curry1_0.jpg"/>
              <p:cNvPicPr preferRelativeResize="0"/>
              <p:nvPr/>
            </p:nvPicPr>
            <p:blipFill rotWithShape="1">
              <a:blip r:embed="rId8">
                <a:alphaModFix/>
              </a:blip>
              <a:srcRect l="21875" r="21875"/>
              <a:stretch/>
            </p:blipFill>
            <p:spPr>
              <a:xfrm>
                <a:off x="16977578" y="6729300"/>
                <a:ext cx="877501" cy="1170017"/>
              </a:xfrm>
              <a:prstGeom prst="rect">
                <a:avLst/>
              </a:prstGeom>
              <a:noFill/>
              <a:ln w="467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</p:pic>
          <p:sp>
            <p:nvSpPr>
              <p:cNvPr id="170" name="Google Shape;170;p16"/>
              <p:cNvSpPr txBox="1"/>
              <p:nvPr/>
            </p:nvSpPr>
            <p:spPr>
              <a:xfrm>
                <a:off x="17034700" y="6419419"/>
                <a:ext cx="646800" cy="31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22575" tIns="22575" rIns="22575" bIns="22575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632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group3</a:t>
                </a:r>
                <a:endParaRPr sz="632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9" name="Google Shape;149;p16"/>
          <p:cNvSpPr/>
          <p:nvPr/>
        </p:nvSpPr>
        <p:spPr>
          <a:xfrm>
            <a:off x="238725" y="1202228"/>
            <a:ext cx="554400" cy="8673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05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Gallery</a:t>
            </a:r>
            <a:endParaRPr sz="105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5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6"/>
          <p:cNvSpPr/>
          <p:nvPr/>
        </p:nvSpPr>
        <p:spPr>
          <a:xfrm>
            <a:off x="1083375" y="1205234"/>
            <a:ext cx="1280100" cy="8673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MobileNet</a:t>
            </a:r>
            <a:endParaRPr sz="105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2" name="Google Shape;172;p16"/>
          <p:cNvGrpSpPr/>
          <p:nvPr/>
        </p:nvGrpSpPr>
        <p:grpSpPr>
          <a:xfrm>
            <a:off x="5499205" y="1205292"/>
            <a:ext cx="1030183" cy="867171"/>
            <a:chOff x="12767000" y="4497972"/>
            <a:chExt cx="2453400" cy="2234400"/>
          </a:xfrm>
        </p:grpSpPr>
        <p:sp>
          <p:nvSpPr>
            <p:cNvPr id="173" name="Google Shape;173;p16"/>
            <p:cNvSpPr/>
            <p:nvPr/>
          </p:nvSpPr>
          <p:spPr>
            <a:xfrm>
              <a:off x="12767000" y="4497972"/>
              <a:ext cx="2453400" cy="2234400"/>
            </a:xfrm>
            <a:prstGeom prst="roundRect">
              <a:avLst>
                <a:gd name="adj" fmla="val 16667"/>
              </a:avLst>
            </a:prstGeom>
            <a:solidFill>
              <a:srgbClr val="CFE2F3"/>
            </a:solidFill>
            <a:ln w="29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8325" tIns="28325" rIns="28325" bIns="283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Filtered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12847691" y="5007724"/>
              <a:ext cx="2292000" cy="661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9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8325" tIns="28325" rIns="28325" bIns="283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group size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≥ </a:t>
              </a: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2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12847691" y="5855151"/>
              <a:ext cx="2292000" cy="661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9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8325" tIns="28325" rIns="28325" bIns="283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cosine similarity</a:t>
              </a:r>
              <a:br>
                <a:rPr lang="ko" sz="900" b="1"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ko" sz="90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≥</a:t>
              </a:r>
              <a:r>
                <a:rPr lang="ko" sz="900" b="1">
                  <a:latin typeface="Calibri"/>
                  <a:ea typeface="Calibri"/>
                  <a:cs typeface="Calibri"/>
                  <a:sym typeface="Calibri"/>
                </a:rPr>
                <a:t> threshold</a:t>
              </a:r>
              <a:endParaRPr sz="900" b="1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p16"/>
          <p:cNvSpPr/>
          <p:nvPr/>
        </p:nvSpPr>
        <p:spPr>
          <a:xfrm>
            <a:off x="4572192" y="1205221"/>
            <a:ext cx="843300" cy="867300"/>
          </a:xfrm>
          <a:prstGeom prst="roundRect">
            <a:avLst>
              <a:gd name="adj" fmla="val 16667"/>
            </a:avLst>
          </a:prstGeom>
          <a:solidFill>
            <a:srgbClr val="CFE2F3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Clustering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(Disjoint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Set Union Algorithm)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6"/>
          <p:cNvSpPr/>
          <p:nvPr/>
        </p:nvSpPr>
        <p:spPr>
          <a:xfrm>
            <a:off x="2646925" y="1205227"/>
            <a:ext cx="621300" cy="867300"/>
          </a:xfrm>
          <a:prstGeom prst="roundRect">
            <a:avLst>
              <a:gd name="adj" fmla="val 17725"/>
            </a:avLst>
          </a:prstGeom>
          <a:solidFill>
            <a:srgbClr val="CFE2F3"/>
          </a:solidFill>
          <a:ln w="29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8325" tIns="28325" rIns="28325" bIns="283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b="1">
                <a:latin typeface="Calibri"/>
                <a:ea typeface="Calibri"/>
                <a:cs typeface="Calibri"/>
                <a:sym typeface="Calibri"/>
              </a:rPr>
              <a:t>Feature Vector</a:t>
            </a:r>
            <a:endParaRPr sz="9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2398950" y="3320243"/>
            <a:ext cx="4346100" cy="1333500"/>
          </a:xfrm>
          <a:prstGeom prst="roundRect">
            <a:avLst>
              <a:gd name="adj" fmla="val 13436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6"/>
          <p:cNvSpPr/>
          <p:nvPr/>
        </p:nvSpPr>
        <p:spPr>
          <a:xfrm>
            <a:off x="2708615" y="3583336"/>
            <a:ext cx="37275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MobileNet을 사용하여 각 이미지의 특징을 벡터로 변환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0" name="Google Shape;180;p16"/>
          <p:cNvSpPr/>
          <p:nvPr/>
        </p:nvSpPr>
        <p:spPr>
          <a:xfrm>
            <a:off x="2697814" y="4237759"/>
            <a:ext cx="37377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DSU(Disjoint Set Union) 알고리즘 적용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2696154" y="3910547"/>
            <a:ext cx="37275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>
                <a:latin typeface="Malgun Gothic"/>
                <a:ea typeface="Malgun Gothic"/>
                <a:cs typeface="Malgun Gothic"/>
                <a:sym typeface="Malgun Gothic"/>
              </a:rPr>
              <a:t>모든 이미지 쌍의 코사인 유사도를 계산하여 유사도 행렬 생성</a:t>
            </a:r>
            <a:endParaRPr sz="1022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2" name="Google Shape;182;p16"/>
          <p:cNvSpPr txBox="1"/>
          <p:nvPr/>
        </p:nvSpPr>
        <p:spPr>
          <a:xfrm>
            <a:off x="2588423" y="3197000"/>
            <a:ext cx="5544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p16"/>
          <p:cNvSpPr/>
          <p:nvPr/>
        </p:nvSpPr>
        <p:spPr>
          <a:xfrm>
            <a:off x="2398950" y="2542073"/>
            <a:ext cx="4346100" cy="54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연사 촬영, 중복 저장 등으로 발생하는 유사 사진을 자동으로 그룹화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p16"/>
          <p:cNvSpPr txBox="1"/>
          <p:nvPr/>
        </p:nvSpPr>
        <p:spPr>
          <a:xfrm>
            <a:off x="2616475" y="2425547"/>
            <a:ext cx="4983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목표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Google Shape;189;p17"/>
          <p:cNvCxnSpPr>
            <a:endCxn id="190" idx="1"/>
          </p:cNvCxnSpPr>
          <p:nvPr/>
        </p:nvCxnSpPr>
        <p:spPr>
          <a:xfrm rot="10800000" flipH="1">
            <a:off x="1689975" y="1234573"/>
            <a:ext cx="627900" cy="417300"/>
          </a:xfrm>
          <a:prstGeom prst="straightConnector1">
            <a:avLst/>
          </a:prstGeom>
          <a:noFill/>
          <a:ln w="28575" cap="flat" cmpd="sng">
            <a:solidFill>
              <a:srgbClr val="70AD47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1" name="Google Shape;191;p17"/>
          <p:cNvCxnSpPr/>
          <p:nvPr/>
        </p:nvCxnSpPr>
        <p:spPr>
          <a:xfrm>
            <a:off x="1223152" y="1344414"/>
            <a:ext cx="558900" cy="362700"/>
          </a:xfrm>
          <a:prstGeom prst="straightConnector1">
            <a:avLst/>
          </a:prstGeom>
          <a:noFill/>
          <a:ln w="28575" cap="flat" cmpd="sng">
            <a:solidFill>
              <a:srgbClr val="70AD4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7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93" name="Google Shape;193;p17"/>
          <p:cNvSpPr/>
          <p:nvPr/>
        </p:nvSpPr>
        <p:spPr>
          <a:xfrm>
            <a:off x="0" y="4835600"/>
            <a:ext cx="9144000" cy="3078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194" name="Google Shape;194;p17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  <p:sp>
        <p:nvSpPr>
          <p:cNvPr id="195" name="Google Shape;195;p17"/>
          <p:cNvSpPr/>
          <p:nvPr/>
        </p:nvSpPr>
        <p:spPr>
          <a:xfrm>
            <a:off x="0" y="0"/>
            <a:ext cx="9144000" cy="6747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</a:endParaRPr>
          </a:p>
        </p:txBody>
      </p:sp>
      <p:sp>
        <p:nvSpPr>
          <p:cNvPr id="196" name="Google Shape;196;p17"/>
          <p:cNvSpPr txBox="1">
            <a:spLocks noGrp="1"/>
          </p:cNvSpPr>
          <p:nvPr>
            <p:ph type="title" idx="4294967295"/>
          </p:nvPr>
        </p:nvSpPr>
        <p:spPr>
          <a:xfrm>
            <a:off x="84375" y="87114"/>
            <a:ext cx="91440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4. 사용자 주도형 맞춤 분류 (Custom Album)</a:t>
            </a:r>
            <a:endParaRPr b="1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97" name="Google Shape;197;p17"/>
          <p:cNvCxnSpPr/>
          <p:nvPr/>
        </p:nvCxnSpPr>
        <p:spPr>
          <a:xfrm>
            <a:off x="4076725" y="1553298"/>
            <a:ext cx="2991900" cy="0"/>
          </a:xfrm>
          <a:prstGeom prst="straightConnector1">
            <a:avLst/>
          </a:prstGeom>
          <a:noFill/>
          <a:ln w="35225" cap="flat" cmpd="sng">
            <a:solidFill>
              <a:srgbClr val="70AD47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0" name="Google Shape;190;p17"/>
          <p:cNvSpPr/>
          <p:nvPr/>
        </p:nvSpPr>
        <p:spPr>
          <a:xfrm>
            <a:off x="2317875" y="989923"/>
            <a:ext cx="1021800" cy="4893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Representative Vector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17"/>
          <p:cNvCxnSpPr>
            <a:stCxn id="190" idx="3"/>
          </p:cNvCxnSpPr>
          <p:nvPr/>
        </p:nvCxnSpPr>
        <p:spPr>
          <a:xfrm flipH="1">
            <a:off x="366375" y="1234573"/>
            <a:ext cx="2973300" cy="686100"/>
          </a:xfrm>
          <a:prstGeom prst="bentConnector3">
            <a:avLst>
              <a:gd name="adj1" fmla="val -25094"/>
            </a:avLst>
          </a:prstGeom>
          <a:noFill/>
          <a:ln w="35225" cap="flat" cmpd="sng">
            <a:solidFill>
              <a:srgbClr val="70AD4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9" name="Google Shape;199;p17"/>
          <p:cNvSpPr/>
          <p:nvPr/>
        </p:nvSpPr>
        <p:spPr>
          <a:xfrm>
            <a:off x="4677858" y="1191867"/>
            <a:ext cx="742500" cy="6678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Calculate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Cosine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Similarity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0" name="Google Shape;200;p17"/>
          <p:cNvGrpSpPr/>
          <p:nvPr/>
        </p:nvGrpSpPr>
        <p:grpSpPr>
          <a:xfrm>
            <a:off x="7068364" y="1056241"/>
            <a:ext cx="1998491" cy="1032667"/>
            <a:chOff x="12563825" y="10959725"/>
            <a:chExt cx="4473900" cy="2773750"/>
          </a:xfrm>
        </p:grpSpPr>
        <p:sp>
          <p:nvSpPr>
            <p:cNvPr id="201" name="Google Shape;201;p17"/>
            <p:cNvSpPr/>
            <p:nvPr/>
          </p:nvSpPr>
          <p:spPr>
            <a:xfrm>
              <a:off x="12563825" y="11016075"/>
              <a:ext cx="4473900" cy="27174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32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1150" tIns="31150" rIns="31150" bIns="31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7"/>
            <p:cNvSpPr txBox="1"/>
            <p:nvPr/>
          </p:nvSpPr>
          <p:spPr>
            <a:xfrm>
              <a:off x="13638725" y="10959725"/>
              <a:ext cx="2324100" cy="63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2275" tIns="42275" rIns="42275" bIns="4227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9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Custom Album</a:t>
              </a:r>
              <a:endParaRPr sz="99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p17"/>
          <p:cNvGrpSpPr/>
          <p:nvPr/>
        </p:nvGrpSpPr>
        <p:grpSpPr>
          <a:xfrm>
            <a:off x="7376632" y="1272121"/>
            <a:ext cx="652820" cy="782954"/>
            <a:chOff x="16708900" y="1941600"/>
            <a:chExt cx="1730700" cy="2075700"/>
          </a:xfrm>
        </p:grpSpPr>
        <p:sp>
          <p:nvSpPr>
            <p:cNvPr id="204" name="Google Shape;204;p17"/>
            <p:cNvSpPr/>
            <p:nvPr/>
          </p:nvSpPr>
          <p:spPr>
            <a:xfrm>
              <a:off x="16708900" y="1941600"/>
              <a:ext cx="1730700" cy="20757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6300" tIns="16300" rIns="16300" bIns="163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"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5" name="Google Shape;205;p17" title="jjang15.jpg"/>
            <p:cNvPicPr preferRelativeResize="0"/>
            <p:nvPr/>
          </p:nvPicPr>
          <p:blipFill rotWithShape="1">
            <a:blip r:embed="rId3">
              <a:alphaModFix/>
            </a:blip>
            <a:srcRect l="12919" r="12912"/>
            <a:stretch/>
          </p:blipFill>
          <p:spPr>
            <a:xfrm>
              <a:off x="16912414" y="2578722"/>
              <a:ext cx="963031" cy="1284040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06" name="Google Shape;206;p17"/>
            <p:cNvSpPr txBox="1"/>
            <p:nvPr/>
          </p:nvSpPr>
          <p:spPr>
            <a:xfrm>
              <a:off x="17276282" y="1950900"/>
              <a:ext cx="5613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675" tIns="20675" rIns="20675" bIns="2067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452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짱구</a:t>
              </a:r>
              <a:endParaRPr sz="45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7" name="Google Shape;207;p17" title="jjang10.jpg"/>
            <p:cNvPicPr preferRelativeResize="0"/>
            <p:nvPr/>
          </p:nvPicPr>
          <p:blipFill rotWithShape="1">
            <a:blip r:embed="rId4">
              <a:alphaModFix/>
            </a:blip>
            <a:srcRect l="12389" r="12389"/>
            <a:stretch/>
          </p:blipFill>
          <p:spPr>
            <a:xfrm>
              <a:off x="17075412" y="2396507"/>
              <a:ext cx="963033" cy="1284055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08" name="Google Shape;208;p17" title="jjang22.jpg"/>
            <p:cNvPicPr preferRelativeResize="0"/>
            <p:nvPr/>
          </p:nvPicPr>
          <p:blipFill rotWithShape="1">
            <a:blip r:embed="rId5">
              <a:alphaModFix/>
            </a:blip>
            <a:srcRect l="12703" r="12703"/>
            <a:stretch/>
          </p:blipFill>
          <p:spPr>
            <a:xfrm>
              <a:off x="17307237" y="2260457"/>
              <a:ext cx="963032" cy="1284054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grpSp>
        <p:nvGrpSpPr>
          <p:cNvPr id="209" name="Google Shape;209;p17"/>
          <p:cNvGrpSpPr/>
          <p:nvPr/>
        </p:nvGrpSpPr>
        <p:grpSpPr>
          <a:xfrm>
            <a:off x="8204003" y="1272790"/>
            <a:ext cx="652820" cy="782954"/>
            <a:chOff x="18979975" y="1941600"/>
            <a:chExt cx="1730700" cy="2075700"/>
          </a:xfrm>
        </p:grpSpPr>
        <p:sp>
          <p:nvSpPr>
            <p:cNvPr id="210" name="Google Shape;210;p17"/>
            <p:cNvSpPr/>
            <p:nvPr/>
          </p:nvSpPr>
          <p:spPr>
            <a:xfrm>
              <a:off x="18979975" y="1941600"/>
              <a:ext cx="1730700" cy="20757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16275" tIns="16275" rIns="16275" bIns="1627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9"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1" name="Google Shape;211;p17" title="초롱이1.jpg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9183489" y="2578722"/>
              <a:ext cx="963030" cy="1284040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212" name="Google Shape;212;p17"/>
            <p:cNvSpPr txBox="1"/>
            <p:nvPr/>
          </p:nvSpPr>
          <p:spPr>
            <a:xfrm>
              <a:off x="19499799" y="1950900"/>
              <a:ext cx="656400" cy="29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0650" tIns="20650" rIns="20650" bIns="2065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452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초롱이</a:t>
              </a:r>
              <a:endParaRPr sz="452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13" name="Google Shape;213;p17" title="초롱이2.jp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9346487" y="2396507"/>
              <a:ext cx="963034" cy="1284055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214" name="Google Shape;214;p17" title="초롱이3.jpg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19578312" y="2260457"/>
              <a:ext cx="963030" cy="1284055"/>
            </a:xfrm>
            <a:prstGeom prst="rect">
              <a:avLst/>
            </a:prstGeom>
            <a:noFill/>
            <a:ln w="427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sp>
        <p:nvSpPr>
          <p:cNvPr id="215" name="Google Shape;215;p17"/>
          <p:cNvSpPr/>
          <p:nvPr/>
        </p:nvSpPr>
        <p:spPr>
          <a:xfrm>
            <a:off x="77150" y="1070901"/>
            <a:ext cx="610200" cy="10323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latin typeface="Calibri"/>
                <a:ea typeface="Calibri"/>
                <a:cs typeface="Calibri"/>
                <a:sym typeface="Calibri"/>
              </a:rPr>
              <a:t>User</a:t>
            </a:r>
            <a:endParaRPr sz="105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latin typeface="Calibri"/>
                <a:ea typeface="Calibri"/>
                <a:cs typeface="Calibri"/>
                <a:sym typeface="Calibri"/>
              </a:rPr>
              <a:t>Gallery</a:t>
            </a:r>
            <a:endParaRPr sz="105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latin typeface="Calibri"/>
                <a:ea typeface="Calibri"/>
                <a:cs typeface="Calibri"/>
                <a:sym typeface="Calibri"/>
              </a:rPr>
              <a:t>Images</a:t>
            </a:r>
            <a:endParaRPr sz="1050" b="1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6" name="Google Shape;216;p17"/>
          <p:cNvGrpSpPr/>
          <p:nvPr/>
        </p:nvGrpSpPr>
        <p:grpSpPr>
          <a:xfrm>
            <a:off x="5536026" y="1191903"/>
            <a:ext cx="1133716" cy="668197"/>
            <a:chOff x="13306150" y="1999150"/>
            <a:chExt cx="2453400" cy="1446000"/>
          </a:xfrm>
        </p:grpSpPr>
        <p:sp>
          <p:nvSpPr>
            <p:cNvPr id="217" name="Google Shape;217;p17"/>
            <p:cNvSpPr/>
            <p:nvPr/>
          </p:nvSpPr>
          <p:spPr>
            <a:xfrm>
              <a:off x="13306150" y="1999150"/>
              <a:ext cx="2453400" cy="14460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 w="32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1150" tIns="31150" rIns="31150" bIns="31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90" b="1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Filtered</a:t>
              </a: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13386737" y="2613300"/>
              <a:ext cx="2292000" cy="661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3250" cap="flat" cmpd="sng">
              <a:solidFill>
                <a:srgbClr val="44546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1150" tIns="31150" rIns="31150" bIns="311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90" b="1">
                  <a:latin typeface="Calibri"/>
                  <a:ea typeface="Calibri"/>
                  <a:cs typeface="Calibri"/>
                  <a:sym typeface="Calibri"/>
                </a:rPr>
                <a:t>cosine similarity</a:t>
              </a: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990" b="1">
                  <a:latin typeface="Calibri"/>
                  <a:ea typeface="Calibri"/>
                  <a:cs typeface="Calibri"/>
                  <a:sym typeface="Calibri"/>
                </a:rPr>
                <a:t>≥ threshold</a:t>
              </a:r>
              <a:endParaRPr sz="990" b="1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9" name="Google Shape;219;p17"/>
          <p:cNvSpPr/>
          <p:nvPr/>
        </p:nvSpPr>
        <p:spPr>
          <a:xfrm>
            <a:off x="921564" y="1056264"/>
            <a:ext cx="765900" cy="3294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Train Image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17"/>
          <p:cNvSpPr/>
          <p:nvPr/>
        </p:nvSpPr>
        <p:spPr>
          <a:xfrm>
            <a:off x="921569" y="1613886"/>
            <a:ext cx="1408800" cy="4893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50" b="1">
                <a:latin typeface="Calibri"/>
                <a:ea typeface="Calibri"/>
                <a:cs typeface="Calibri"/>
                <a:sym typeface="Calibri"/>
              </a:rPr>
              <a:t>MobileNet</a:t>
            </a:r>
            <a:endParaRPr sz="105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17"/>
          <p:cNvSpPr/>
          <p:nvPr/>
        </p:nvSpPr>
        <p:spPr>
          <a:xfrm>
            <a:off x="2655680" y="1604457"/>
            <a:ext cx="684000" cy="489300"/>
          </a:xfrm>
          <a:prstGeom prst="roundRect">
            <a:avLst>
              <a:gd name="adj" fmla="val 10506"/>
            </a:avLst>
          </a:prstGeom>
          <a:solidFill>
            <a:srgbClr val="D9EAD3"/>
          </a:solidFill>
          <a:ln w="3250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1150" tIns="31150" rIns="31150" bIns="311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990" b="1">
                <a:latin typeface="Calibri"/>
                <a:ea typeface="Calibri"/>
                <a:cs typeface="Calibri"/>
                <a:sym typeface="Calibri"/>
              </a:rPr>
              <a:t>Feature Vector</a:t>
            </a:r>
            <a:endParaRPr sz="99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17"/>
          <p:cNvSpPr/>
          <p:nvPr/>
        </p:nvSpPr>
        <p:spPr>
          <a:xfrm>
            <a:off x="2398950" y="3320243"/>
            <a:ext cx="4346100" cy="1333500"/>
          </a:xfrm>
          <a:prstGeom prst="roundRect">
            <a:avLst>
              <a:gd name="adj" fmla="val 13436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17"/>
          <p:cNvSpPr/>
          <p:nvPr/>
        </p:nvSpPr>
        <p:spPr>
          <a:xfrm>
            <a:off x="2708615" y="3583336"/>
            <a:ext cx="37275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>
                <a:latin typeface="Malgun Gothic"/>
                <a:ea typeface="Malgun Gothic"/>
                <a:cs typeface="Malgun Gothic"/>
                <a:sym typeface="Malgun Gothic"/>
              </a:rPr>
              <a:t>대표 벡터 (Representative Vector) 생성</a:t>
            </a:r>
            <a:endParaRPr sz="1022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4" name="Google Shape;224;p17"/>
          <p:cNvSpPr/>
          <p:nvPr/>
        </p:nvSpPr>
        <p:spPr>
          <a:xfrm>
            <a:off x="2697814" y="4237759"/>
            <a:ext cx="37377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유사도 점수가 설정된 임계값 이상인 사진들을 분류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5" name="Google Shape;225;p17"/>
          <p:cNvSpPr/>
          <p:nvPr/>
        </p:nvSpPr>
        <p:spPr>
          <a:xfrm>
            <a:off x="2696154" y="3910547"/>
            <a:ext cx="3727500" cy="2910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사진의 특징 벡터를 대표 벡터와 코사인 유사도로 비교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6" name="Google Shape;226;p17"/>
          <p:cNvSpPr txBox="1"/>
          <p:nvPr/>
        </p:nvSpPr>
        <p:spPr>
          <a:xfrm>
            <a:off x="2588423" y="3197000"/>
            <a:ext cx="5544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방법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7" name="Google Shape;227;p17"/>
          <p:cNvSpPr/>
          <p:nvPr/>
        </p:nvSpPr>
        <p:spPr>
          <a:xfrm>
            <a:off x="2398950" y="2542073"/>
            <a:ext cx="4346100" cy="5487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>
                <a:solidFill>
                  <a:schemeClr val="dk1"/>
                </a:solidFill>
              </a:rPr>
              <a:t>사용자가 제공한 소수의 이미지를 이용해 새로운 맞춤 앨범을 생성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p17"/>
          <p:cNvSpPr txBox="1"/>
          <p:nvPr/>
        </p:nvSpPr>
        <p:spPr>
          <a:xfrm>
            <a:off x="2616475" y="2425547"/>
            <a:ext cx="498300" cy="23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rgbClr val="5E90F2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목표</a:t>
            </a:r>
            <a:endParaRPr sz="1000" b="1">
              <a:solidFill>
                <a:srgbClr val="5E90F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/>
          <p:nvPr/>
        </p:nvSpPr>
        <p:spPr>
          <a:xfrm>
            <a:off x="1361850" y="1977500"/>
            <a:ext cx="3010500" cy="14418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8"/>
          <p:cNvSpPr/>
          <p:nvPr/>
        </p:nvSpPr>
        <p:spPr>
          <a:xfrm>
            <a:off x="0" y="75"/>
            <a:ext cx="531300" cy="51435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5E90F2"/>
              </a:highlight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662925" y="149425"/>
            <a:ext cx="84810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 b="1">
                <a:latin typeface="Malgun Gothic"/>
                <a:ea typeface="Malgun Gothic"/>
                <a:cs typeface="Malgun Gothic"/>
                <a:sym typeface="Malgun Gothic"/>
              </a:rPr>
              <a:t>5. 모바일 환경 최적화 (On-Device AI)</a:t>
            </a:r>
            <a:endParaRPr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6" name="Google Shape;236;p18"/>
          <p:cNvSpPr/>
          <p:nvPr/>
        </p:nvSpPr>
        <p:spPr>
          <a:xfrm>
            <a:off x="5646381" y="2180975"/>
            <a:ext cx="25815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강력한 개인 정보 보호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7" name="Google Shape;237;p18"/>
          <p:cNvSpPr/>
          <p:nvPr/>
        </p:nvSpPr>
        <p:spPr>
          <a:xfrm>
            <a:off x="5638900" y="3053377"/>
            <a:ext cx="25887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서버 운영 비용 절감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8" name="Google Shape;238;p18"/>
          <p:cNvSpPr/>
          <p:nvPr/>
        </p:nvSpPr>
        <p:spPr>
          <a:xfrm>
            <a:off x="5637750" y="2617176"/>
            <a:ext cx="25815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즉각적인 사용자 경험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9" name="Google Shape;239;p18"/>
          <p:cNvSpPr/>
          <p:nvPr/>
        </p:nvSpPr>
        <p:spPr>
          <a:xfrm>
            <a:off x="5431900" y="1830250"/>
            <a:ext cx="3010500" cy="17775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5E90F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44400" tIns="44400" rIns="44400" bIns="444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7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6588850" y="1683000"/>
            <a:ext cx="696600" cy="30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5E90F2"/>
                </a:solidFill>
                <a:latin typeface="Calibri"/>
                <a:ea typeface="Calibri"/>
                <a:cs typeface="Calibri"/>
                <a:sym typeface="Calibri"/>
              </a:rPr>
              <a:t>장점</a:t>
            </a:r>
            <a:endParaRPr b="1">
              <a:solidFill>
                <a:srgbClr val="5E90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8"/>
          <p:cNvSpPr/>
          <p:nvPr/>
        </p:nvSpPr>
        <p:spPr>
          <a:xfrm>
            <a:off x="1576331" y="2328225"/>
            <a:ext cx="25815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워커 풀(Worker Pool) 방식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18"/>
          <p:cNvSpPr/>
          <p:nvPr/>
        </p:nvSpPr>
        <p:spPr>
          <a:xfrm>
            <a:off x="1567700" y="2764426"/>
            <a:ext cx="2581500" cy="387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4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38875" tIns="38875" rIns="38875" bIns="3887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22" b="1">
                <a:latin typeface="Malgun Gothic"/>
                <a:ea typeface="Malgun Gothic"/>
                <a:cs typeface="Malgun Gothic"/>
                <a:sym typeface="Malgun Gothic"/>
              </a:rPr>
              <a:t>모델 경량화 (TFLite)</a:t>
            </a:r>
            <a:endParaRPr sz="1022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2274900" y="1830250"/>
            <a:ext cx="1184400" cy="30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44400" tIns="44400" rIns="44400" bIns="444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5E90F2"/>
                </a:solidFill>
                <a:latin typeface="Calibri"/>
                <a:ea typeface="Calibri"/>
                <a:cs typeface="Calibri"/>
                <a:sym typeface="Calibri"/>
              </a:rPr>
              <a:t>성능 최적화</a:t>
            </a:r>
            <a:endParaRPr b="1">
              <a:solidFill>
                <a:srgbClr val="5E90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rgbClr val="CCCCCC"/>
                </a:solidFill>
              </a:rPr>
              <a:t>2025년 전기 졸업과제 분과 A 01팀</a:t>
            </a:r>
            <a:endParaRPr sz="800" b="1"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/>
          <p:nvPr/>
        </p:nvSpPr>
        <p:spPr>
          <a:xfrm flipH="1">
            <a:off x="47650" y="0"/>
            <a:ext cx="2007900" cy="5143500"/>
          </a:xfrm>
          <a:prstGeom prst="rtTriangle">
            <a:avLst/>
          </a:prstGeom>
          <a:gradFill>
            <a:gsLst>
              <a:gs pos="0">
                <a:schemeClr val="lt1"/>
              </a:gs>
              <a:gs pos="100000">
                <a:srgbClr val="5E90F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/>
          <p:nvPr/>
        </p:nvSpPr>
        <p:spPr>
          <a:xfrm>
            <a:off x="2052871" y="0"/>
            <a:ext cx="7137600" cy="5143500"/>
          </a:xfrm>
          <a:prstGeom prst="rect">
            <a:avLst/>
          </a:prstGeom>
          <a:solidFill>
            <a:srgbClr val="5E90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9"/>
          <p:cNvSpPr txBox="1">
            <a:spLocks noGrp="1"/>
          </p:cNvSpPr>
          <p:nvPr>
            <p:ph type="ctrTitle"/>
          </p:nvPr>
        </p:nvSpPr>
        <p:spPr>
          <a:xfrm>
            <a:off x="1871400" y="2146800"/>
            <a:ext cx="5706000" cy="115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감사합니다.</a:t>
            </a:r>
            <a:endParaRPr sz="6000" b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19"/>
          <p:cNvSpPr txBox="1"/>
          <p:nvPr/>
        </p:nvSpPr>
        <p:spPr>
          <a:xfrm>
            <a:off x="7390650" y="4835700"/>
            <a:ext cx="2644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 b="1">
                <a:solidFill>
                  <a:schemeClr val="lt1"/>
                </a:solidFill>
              </a:rPr>
              <a:t>2025년 전기 졸업과제 분과 A 01팀</a:t>
            </a:r>
            <a:endParaRPr sz="8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419</Words>
  <Application>Microsoft Office PowerPoint</Application>
  <PresentationFormat>화면 슬라이드 쇼(16:9)</PresentationFormat>
  <Paragraphs>137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Malgun Gothic</vt:lpstr>
      <vt:lpstr>Arial</vt:lpstr>
      <vt:lpstr>Calibri</vt:lpstr>
      <vt:lpstr>Simple Light</vt:lpstr>
      <vt:lpstr>Broom: 컴퓨터 비전 기반의  개인 맞춤형 사진 관리 서비스 개발</vt:lpstr>
      <vt:lpstr>1. 연구 배경</vt:lpstr>
      <vt:lpstr>2. 지능형 이미지 필터링 (Unified Classification)</vt:lpstr>
      <vt:lpstr>3. 유사 이미지 군집화 (Similar Clustering)</vt:lpstr>
      <vt:lpstr>4. 사용자 주도형 맞춤 분류 (Custom Album)</vt:lpstr>
      <vt:lpstr>5. 모바일 환경 최적화 (On-Device AI)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chosuyoung</cp:lastModifiedBy>
  <cp:revision>7</cp:revision>
  <dcterms:modified xsi:type="dcterms:W3CDTF">2025-09-30T03:37:55Z</dcterms:modified>
</cp:coreProperties>
</file>